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IBM Plex Sans"/>
      <p:regular r:id="rId39"/>
      <p:bold r:id="rId40"/>
      <p:italic r:id="rId41"/>
      <p:boldItalic r:id="rId42"/>
    </p:embeddedFont>
    <p:embeddedFont>
      <p:font typeface="Raleway"/>
      <p:regular r:id="rId43"/>
      <p:bold r:id="rId44"/>
      <p:italic r:id="rId45"/>
      <p:boldItalic r:id="rId46"/>
    </p:embeddedFont>
    <p:embeddedFont>
      <p:font typeface="IBM Plex Sans Light"/>
      <p:regular r:id="rId47"/>
      <p:bold r:id="rId48"/>
      <p:italic r:id="rId49"/>
      <p:boldItalic r:id="rId50"/>
    </p:embeddedFont>
    <p:embeddedFont>
      <p:font typeface="Roboto Medium"/>
      <p:regular r:id="rId51"/>
      <p:bold r:id="rId52"/>
      <p:italic r:id="rId53"/>
      <p:boldItalic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IBM Plex Sans Thin"/>
      <p:regular r:id="rId63"/>
      <p:bold r:id="rId64"/>
      <p:italic r:id="rId65"/>
      <p:boldItalic r:id="rId66"/>
    </p:embeddedFont>
    <p:embeddedFont>
      <p:font typeface="IBM Plex Sans Medium"/>
      <p:regular r:id="rId67"/>
      <p:bold r:id="rId68"/>
      <p:italic r:id="rId69"/>
      <p:boldItalic r:id="rId70"/>
    </p:embeddedFont>
    <p:embeddedFont>
      <p:font typeface="IBM Plex Sans SemiBold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bold.fntdata"/><Relationship Id="rId42" Type="http://schemas.openxmlformats.org/officeDocument/2006/relationships/font" Target="fonts/IBMPlexSans-boldItalic.fntdata"/><Relationship Id="rId41" Type="http://schemas.openxmlformats.org/officeDocument/2006/relationships/font" Target="fonts/IBMPlexSans-italic.fntdata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BMPlexSansLight-bold.fntdata"/><Relationship Id="rId47" Type="http://schemas.openxmlformats.org/officeDocument/2006/relationships/font" Target="fonts/IBMPlexSansLight-regular.fntdata"/><Relationship Id="rId49" Type="http://schemas.openxmlformats.org/officeDocument/2006/relationships/font" Target="fonts/IBMPlex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BMPlexSansSemiBold-italic.fntdata"/><Relationship Id="rId72" Type="http://schemas.openxmlformats.org/officeDocument/2006/relationships/font" Target="fonts/IBMPlexSansSemiBold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IBMPlexSansSemiBold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IBMPlexSansSemiBold-regular.fntdata"/><Relationship Id="rId70" Type="http://schemas.openxmlformats.org/officeDocument/2006/relationships/font" Target="fonts/IBMPlexSans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IBMPlexSans-regular.fntdata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IBMPlexSansThin-bold.fntdata"/><Relationship Id="rId63" Type="http://schemas.openxmlformats.org/officeDocument/2006/relationships/font" Target="fonts/IBMPlexSansThin-regular.fntdata"/><Relationship Id="rId22" Type="http://schemas.openxmlformats.org/officeDocument/2006/relationships/slide" Target="slides/slide17.xml"/><Relationship Id="rId66" Type="http://schemas.openxmlformats.org/officeDocument/2006/relationships/font" Target="fonts/IBMPlexSansThin-boldItalic.fntdata"/><Relationship Id="rId21" Type="http://schemas.openxmlformats.org/officeDocument/2006/relationships/slide" Target="slides/slide16.xml"/><Relationship Id="rId65" Type="http://schemas.openxmlformats.org/officeDocument/2006/relationships/font" Target="fonts/IBMPlexSansThin-italic.fntdata"/><Relationship Id="rId24" Type="http://schemas.openxmlformats.org/officeDocument/2006/relationships/slide" Target="slides/slide19.xml"/><Relationship Id="rId68" Type="http://schemas.openxmlformats.org/officeDocument/2006/relationships/font" Target="fonts/IBMPlexSansMedium-bold.fntdata"/><Relationship Id="rId23" Type="http://schemas.openxmlformats.org/officeDocument/2006/relationships/slide" Target="slides/slide18.xml"/><Relationship Id="rId67" Type="http://schemas.openxmlformats.org/officeDocument/2006/relationships/font" Target="fonts/IBMPlexSansMedium-regular.fntdata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BMPlexSans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regular.fntdata"/><Relationship Id="rId50" Type="http://schemas.openxmlformats.org/officeDocument/2006/relationships/font" Target="fonts/IBMPlexSansLight-boldItalic.fntdata"/><Relationship Id="rId53" Type="http://schemas.openxmlformats.org/officeDocument/2006/relationships/font" Target="fonts/RobotoMedium-italic.fntdata"/><Relationship Id="rId52" Type="http://schemas.openxmlformats.org/officeDocument/2006/relationships/font" Target="fonts/RobotoMedium-bold.fntdata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1ebe92c6d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1ebe92c6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19c26ed31_1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19c26ed3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only for PEPE but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19c26ed3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19c26ed3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19c26ed31_1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19c26ed31_1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Conversational UI can be used by voice (fhands free, both arms broken, cooking, in the car)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Or by choosing options (mudo)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ensenye como te pide tus accessibility settings, just one time , take advantage every step of the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trips or same trip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 vez estaria bien anyadir a la slide texto de “set your dissabilities once, and its there for the whole journey and future whatever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19c26ed31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19c26ed31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Conversational UI can be used by voice (fhands free, both arms broken, cooking, in the car)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Or by choosing options (mudo)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ensenye como te pide tus accessibility settings, just one time , take advantage every step of the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trips or same trip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 vez estaria bien anyadir a la slide texto de “set your dissabilities once, and its there for the whole journey and future whatever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19c26ed31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19c26ed31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Conversational UI can be used by voice (fhands free, both arms broken, cooking, in the car)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Or by choosing options (mudo)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ensenye como te pide tus accessibility settings, just one time , take advantage every step of the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trips or same trip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 vez estaria bien anyadir a la slide texto de “set your dissabilities once, and its there for the whole journey and future whatever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9c26ed31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9c26ed31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asi es como hace meas facil el booking de un vaiej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Fondo con screenshots de vueling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 Kee por encima ensenando lo facil que es hacer un booking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19c26ed31_1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19c26ed31_1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asi es como hace meas facil el booking de un vaiej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Fondo con screenshots de vueling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 Kee por encima ensenando lo facil que es hacer un booking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19c26ed31_1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19c26ed31_1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las actividades sugeridas para tu viaje en funcion de tus settings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Fondo de screenshots de web de actividades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por encima que te ensenye solo las releavntes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9c26ed31_1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9c26ed31_1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las actividades sugeridas para tu viaje en funcion de tus settings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Fondo de screenshots de web de actividades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por encima que te ensenye solo las releavntes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19c26ed31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19c26ed3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19c26ed3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19c26ed3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1ebe92c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1ebe92c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funnel visualadd source of data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1ebe92c6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1ebe92c6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19c26ed3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19c26ed3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9c26ed3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9c26ed3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19c26ed31_1_1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19c26ed31_1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19c26ed3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19c26ed3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accessibility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text by heart, not on the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of the app that shows the conversational UI travel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1ebe92c6d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1ebe92c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19c26ed31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19c26ed31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funnel visualadd source of data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19c26ed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19c26ed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19c26ed3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19c26ed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 only ONCE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19c26ed31_1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19c26ed3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19c26ed31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19c26ed31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19c26ed3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19c26ed3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19c26ed31_1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19c26ed3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19c26ed31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19c26ed3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19c26ed3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19c26ed3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funnel visualadd source of 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19c26ed3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19c26ed3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funnel visualadd source of data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19c26ed31_1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19c26ed31_1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funnel visualadd source of data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9c26ed3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9c26ed3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0" Type="http://schemas.openxmlformats.org/officeDocument/2006/relationships/image" Target="../media/image28.png"/><Relationship Id="rId9" Type="http://schemas.openxmlformats.org/officeDocument/2006/relationships/image" Target="../media/image30.png"/><Relationship Id="rId5" Type="http://schemas.openxmlformats.org/officeDocument/2006/relationships/image" Target="../media/image8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-104975" y="-40375"/>
            <a:ext cx="9374700" cy="518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50" y="-1306000"/>
            <a:ext cx="7715251" cy="77152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type="title"/>
          </p:nvPr>
        </p:nvSpPr>
        <p:spPr>
          <a:xfrm>
            <a:off x="0" y="4541025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KIWI.COM TRAVEL HACK</a:t>
            </a:r>
            <a:r>
              <a:rPr i="1" lang="en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1" lang="en" sz="14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September 29th, 2019</a:t>
            </a:r>
            <a:endParaRPr b="0" i="1" sz="140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-104975" y="-40375"/>
            <a:ext cx="9374700" cy="51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00" y="978614"/>
            <a:ext cx="7236600" cy="31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type="title"/>
          </p:nvPr>
        </p:nvSpPr>
        <p:spPr>
          <a:xfrm>
            <a:off x="283100" y="335825"/>
            <a:ext cx="8631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And it’s not just Pepe...</a:t>
            </a:r>
            <a:endParaRPr i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393" y="680125"/>
            <a:ext cx="6133200" cy="37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0" y="4181700"/>
            <a:ext cx="8914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Conversational UI</a:t>
            </a:r>
            <a:endParaRPr i="1" sz="2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723" y="712153"/>
            <a:ext cx="3770426" cy="34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type="title"/>
          </p:nvPr>
        </p:nvSpPr>
        <p:spPr>
          <a:xfrm>
            <a:off x="2806725" y="4324350"/>
            <a:ext cx="43260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 your preferences once and Kee applies it to your whole journey.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50" y="1038588"/>
            <a:ext cx="7765501" cy="44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03" y="0"/>
            <a:ext cx="77113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819" y="2690316"/>
            <a:ext cx="3716498" cy="205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189" y="2689561"/>
            <a:ext cx="3716511" cy="205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8049" y="2681518"/>
            <a:ext cx="3721703" cy="20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218" y="507472"/>
            <a:ext cx="3721707" cy="206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9583" y="504903"/>
            <a:ext cx="3721709" cy="206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488049" y="507452"/>
            <a:ext cx="3721709" cy="205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819" y="2690316"/>
            <a:ext cx="3716498" cy="205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189" y="2689561"/>
            <a:ext cx="3716511" cy="205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8049" y="2681518"/>
            <a:ext cx="3721703" cy="20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218" y="507472"/>
            <a:ext cx="3721707" cy="206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9583" y="504903"/>
            <a:ext cx="3721709" cy="206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488049" y="507452"/>
            <a:ext cx="3721709" cy="20573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>
            <a:off x="0" y="-52500"/>
            <a:ext cx="9259800" cy="51960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9">
            <a:alphaModFix/>
          </a:blip>
          <a:srcRect b="0" l="40194" r="0" t="0"/>
          <a:stretch/>
        </p:blipFill>
        <p:spPr>
          <a:xfrm>
            <a:off x="1301813" y="1109150"/>
            <a:ext cx="3222975" cy="30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type="title"/>
          </p:nvPr>
        </p:nvSpPr>
        <p:spPr>
          <a:xfrm>
            <a:off x="1507800" y="4275025"/>
            <a:ext cx="8520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Suggestions based on your specific needs.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36213" y="1109150"/>
            <a:ext cx="2782853" cy="30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2261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/>
          <p:nvPr/>
        </p:nvSpPr>
        <p:spPr>
          <a:xfrm>
            <a:off x="614625" y="1252800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4756750" y="1252800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7583350" y="1252800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614625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2000600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3328350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4756750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2261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614625" y="1252800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4756750" y="1252800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7583350" y="1252800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614625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2000600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3328350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>
            <a:off x="4756750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0" y="-52500"/>
            <a:ext cx="9259800" cy="51960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88" y="504250"/>
            <a:ext cx="6582199" cy="377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1322000" y="4275025"/>
            <a:ext cx="8520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Activities you can actually do!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Team</a:t>
            </a:r>
            <a:endParaRPr i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664825" y="3502200"/>
            <a:ext cx="1236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Brais, </a:t>
            </a:r>
            <a:b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b="0" lang="en" sz="17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Front-end</a:t>
            </a:r>
            <a:endParaRPr b="0" sz="1700">
              <a:solidFill>
                <a:schemeClr val="accen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22042" l="34920" r="46782" t="53562"/>
          <a:stretch/>
        </p:blipFill>
        <p:spPr>
          <a:xfrm>
            <a:off x="664825" y="2076000"/>
            <a:ext cx="1236826" cy="12368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2655042" y="3502200"/>
            <a:ext cx="1236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Moises</a:t>
            </a:r>
            <a: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b="0" lang="en" sz="17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Full-stack</a:t>
            </a:r>
            <a:endParaRPr b="0" sz="1700">
              <a:solidFill>
                <a:schemeClr val="accen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b="20401" l="11380" r="13249" t="4618"/>
          <a:stretch/>
        </p:blipFill>
        <p:spPr>
          <a:xfrm>
            <a:off x="2655042" y="2076000"/>
            <a:ext cx="1236825" cy="12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idx="4294967295" type="title"/>
          </p:nvPr>
        </p:nvSpPr>
        <p:spPr>
          <a:xfrm>
            <a:off x="4645258" y="3502200"/>
            <a:ext cx="1236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Sam</a:t>
            </a:r>
            <a: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b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b="0" lang="en" sz="17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Full-stack</a:t>
            </a:r>
            <a:endParaRPr b="0" sz="1700">
              <a:solidFill>
                <a:schemeClr val="accen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5258" y="2076000"/>
            <a:ext cx="1236825" cy="12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idx="4294967295" type="title"/>
          </p:nvPr>
        </p:nvSpPr>
        <p:spPr>
          <a:xfrm>
            <a:off x="6635475" y="3502200"/>
            <a:ext cx="1236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Mina</a:t>
            </a:r>
            <a: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br>
              <a:rPr b="0" lang="en" sz="1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b="0" lang="en" sz="17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rPr>
              <a:t>UX Design</a:t>
            </a:r>
            <a:endParaRPr b="0" sz="1700">
              <a:solidFill>
                <a:schemeClr val="accen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5475" y="2076000"/>
            <a:ext cx="1236825" cy="12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opportunity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465300" y="2734600"/>
            <a:ext cx="1608300" cy="4452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Inspiration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5" name="Google Shape;245;p32"/>
          <p:cNvSpPr/>
          <p:nvPr/>
        </p:nvSpPr>
        <p:spPr>
          <a:xfrm>
            <a:off x="2073600" y="2734600"/>
            <a:ext cx="888300" cy="445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Booking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6" name="Google Shape;246;p32"/>
          <p:cNvSpPr/>
          <p:nvPr/>
        </p:nvSpPr>
        <p:spPr>
          <a:xfrm>
            <a:off x="2961900" y="2734600"/>
            <a:ext cx="1458300" cy="4452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Planning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7" name="Google Shape;247;p32"/>
          <p:cNvSpPr/>
          <p:nvPr/>
        </p:nvSpPr>
        <p:spPr>
          <a:xfrm>
            <a:off x="4420200" y="2734600"/>
            <a:ext cx="2700900" cy="4452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Travelling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7121100" y="2734600"/>
            <a:ext cx="1549500" cy="4452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Review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1379750" y="1772725"/>
            <a:ext cx="1938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opportunity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465300" y="2734600"/>
            <a:ext cx="1608300" cy="4452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Inspiration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2073600" y="2734600"/>
            <a:ext cx="888300" cy="4452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Booking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2961900" y="2734600"/>
            <a:ext cx="1458300" cy="4452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Planning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4420200" y="2734600"/>
            <a:ext cx="2700900" cy="4452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Travelling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7121100" y="2734600"/>
            <a:ext cx="1549500" cy="4452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Review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1379750" y="1772725"/>
            <a:ext cx="1938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 rot="-5400000">
            <a:off x="2318200" y="1698700"/>
            <a:ext cx="6111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}</a:t>
            </a:r>
            <a:endParaRPr sz="6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174650" y="2645975"/>
            <a:ext cx="1899000" cy="707400"/>
          </a:xfrm>
          <a:prstGeom prst="rect">
            <a:avLst/>
          </a:prstGeom>
          <a:solidFill>
            <a:srgbClr val="000000">
              <a:alpha val="435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2961900" y="2603500"/>
            <a:ext cx="6010200" cy="707400"/>
          </a:xfrm>
          <a:prstGeom prst="rect">
            <a:avLst/>
          </a:prstGeom>
          <a:solidFill>
            <a:srgbClr val="000000">
              <a:alpha val="4358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1582425" y="1842150"/>
            <a:ext cx="34071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0.03%</a:t>
            </a:r>
            <a:endParaRPr sz="7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9" name="Google Shape;269;p34"/>
          <p:cNvSpPr txBox="1"/>
          <p:nvPr>
            <p:ph type="title"/>
          </p:nvPr>
        </p:nvSpPr>
        <p:spPr>
          <a:xfrm>
            <a:off x="283100" y="1406475"/>
            <a:ext cx="58335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BUSINESS PROBLEM</a:t>
            </a:r>
            <a:endParaRPr b="0" sz="2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70" name="Google Shape;270;p34"/>
          <p:cNvSpPr txBox="1"/>
          <p:nvPr>
            <p:ph type="title"/>
          </p:nvPr>
        </p:nvSpPr>
        <p:spPr>
          <a:xfrm>
            <a:off x="850925" y="2402300"/>
            <a:ext cx="78411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Only                                           of daily flight searches </a:t>
            </a:r>
            <a:br>
              <a:rPr b="0" i="1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b="0" i="1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result in actual flight tickets sold. </a:t>
            </a:r>
            <a:endParaRPr b="0" i="1" sz="2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Users use kiwi’s search functionality but buy elsewhere.</a:t>
            </a:r>
            <a:endParaRPr b="0" i="1" sz="2400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1582250" y="2066175"/>
            <a:ext cx="6847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By </a:t>
            </a:r>
            <a:r>
              <a:rPr i="1" lang="en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delivering value beyond the search functionality</a:t>
            </a:r>
            <a: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, users convert and </a:t>
            </a:r>
            <a:b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use </a:t>
            </a:r>
            <a:r>
              <a:rPr i="1" lang="en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Kee</a:t>
            </a:r>
            <a: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every step of the way.</a:t>
            </a:r>
            <a:endParaRPr b="0" i="1" sz="24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76" name="Google Shape;276;p35"/>
          <p:cNvSpPr txBox="1"/>
          <p:nvPr>
            <p:ph type="title"/>
          </p:nvPr>
        </p:nvSpPr>
        <p:spPr>
          <a:xfrm>
            <a:off x="283100" y="1406475"/>
            <a:ext cx="58335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BUSINESS VALUE</a:t>
            </a:r>
            <a:endParaRPr b="0" sz="24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75" y="2072688"/>
            <a:ext cx="998125" cy="9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Accessibility is a spectrum </a:t>
            </a:r>
            <a:br>
              <a:rPr b="0" lang="en" sz="36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b="0" lang="en" sz="36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that everyone is vulnerable to.</a:t>
            </a:r>
            <a:endParaRPr b="0" sz="36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By </a:t>
            </a:r>
            <a:r>
              <a:rPr b="0" lang="en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designing</a:t>
            </a:r>
            <a:r>
              <a:rPr b="0" lang="en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for accessibility we are </a:t>
            </a:r>
            <a:r>
              <a:rPr i="1"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including every body</a:t>
            </a: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9900">
                <a:solidFill>
                  <a:srgbClr val="43434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Thanks!</a:t>
            </a:r>
            <a:endParaRPr b="0" i="1" sz="9900">
              <a:solidFill>
                <a:srgbClr val="43434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9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Q&amp;A</a:t>
            </a:r>
            <a:endParaRPr sz="990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2949" y="73325"/>
            <a:ext cx="3135125" cy="193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/>
          <p:nvPr/>
        </p:nvSpPr>
        <p:spPr>
          <a:xfrm>
            <a:off x="-104975" y="-40375"/>
            <a:ext cx="9374700" cy="518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50" y="-1306000"/>
            <a:ext cx="7715251" cy="771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 txBox="1"/>
          <p:nvPr>
            <p:ph type="title"/>
          </p:nvPr>
        </p:nvSpPr>
        <p:spPr>
          <a:xfrm>
            <a:off x="0" y="4541025"/>
            <a:ext cx="91440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KIWI.COM TRAVEL HACK</a:t>
            </a:r>
            <a:r>
              <a:rPr i="1" lang="en" sz="1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0" i="1" lang="en" sz="14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September 29th, 2019</a:t>
            </a:r>
            <a:endParaRPr b="0" i="1" sz="140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3642100" y="2090775"/>
            <a:ext cx="5086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Kee</a:t>
            </a:r>
            <a: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is a conversational UI travel buddy that assists you every step </a:t>
            </a:r>
            <a:b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of the way with personalised suggestions that suit your </a:t>
            </a:r>
            <a: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accessibility</a:t>
            </a:r>
            <a:r>
              <a:rPr b="0" i="1" lang="en" sz="24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needs. </a:t>
            </a:r>
            <a:endParaRPr b="0" i="1" sz="2400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003" y="1500053"/>
            <a:ext cx="433545" cy="43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778" y="1500053"/>
            <a:ext cx="433545" cy="43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650" y="1468225"/>
            <a:ext cx="497225" cy="4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5325" y="1468225"/>
            <a:ext cx="497225" cy="4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500" y="974044"/>
            <a:ext cx="3084501" cy="616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/>
          <p:nvPr/>
        </p:nvSpPr>
        <p:spPr>
          <a:xfrm>
            <a:off x="-104975" y="-40375"/>
            <a:ext cx="9374700" cy="51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-1285875"/>
            <a:ext cx="7715251" cy="77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283100" y="1772000"/>
            <a:ext cx="34071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0.03%</a:t>
            </a:r>
            <a:endParaRPr sz="720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7" name="Google Shape;317;p41"/>
          <p:cNvSpPr txBox="1"/>
          <p:nvPr>
            <p:ph type="title"/>
          </p:nvPr>
        </p:nvSpPr>
        <p:spPr>
          <a:xfrm>
            <a:off x="3310500" y="2066175"/>
            <a:ext cx="5833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 conversational UI </a:t>
            </a:r>
            <a:endParaRPr b="0" i="1" sz="2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1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b="0" i="1" lang="en" sz="24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Users use kiwi’s great search </a:t>
            </a:r>
            <a:br>
              <a:rPr b="0" i="1" lang="en" sz="24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</a:br>
            <a:r>
              <a:rPr b="0" i="1" lang="en" sz="24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functionality but buy elsewhere.</a:t>
            </a:r>
            <a:endParaRPr b="0" i="1" sz="2400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  <p:sp>
        <p:nvSpPr>
          <p:cNvPr id="318" name="Google Shape;318;p41"/>
          <p:cNvSpPr txBox="1"/>
          <p:nvPr>
            <p:ph type="title"/>
          </p:nvPr>
        </p:nvSpPr>
        <p:spPr>
          <a:xfrm>
            <a:off x="283100" y="957175"/>
            <a:ext cx="58335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BUSINESS</a:t>
            </a:r>
            <a:r>
              <a:rPr b="0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PRO</a:t>
            </a:r>
            <a:endParaRPr b="0" sz="2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325" y="1292150"/>
            <a:ext cx="4159800" cy="4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idx="4294967295" type="title"/>
          </p:nvPr>
        </p:nvSpPr>
        <p:spPr>
          <a:xfrm>
            <a:off x="535775" y="1241575"/>
            <a:ext cx="8205600" cy="23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Users </a:t>
            </a:r>
            <a:br>
              <a:rPr lang="en" sz="8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8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First</a:t>
            </a:r>
            <a:endParaRPr sz="8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An end to end user experience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4" name="Google Shape;324;p42"/>
          <p:cNvCxnSpPr/>
          <p:nvPr/>
        </p:nvCxnSpPr>
        <p:spPr>
          <a:xfrm rot="10800000">
            <a:off x="569975" y="1770425"/>
            <a:ext cx="0" cy="95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5" name="Google Shape;325;p42"/>
          <p:cNvSpPr txBox="1"/>
          <p:nvPr>
            <p:ph type="title"/>
          </p:nvPr>
        </p:nvSpPr>
        <p:spPr>
          <a:xfrm>
            <a:off x="646175" y="1566100"/>
            <a:ext cx="2600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highlight>
                  <a:srgbClr val="27C7BD"/>
                </a:highlight>
              </a:rPr>
              <a:t>Inspiring destinations</a:t>
            </a:r>
            <a:endParaRPr b="1" i="1" sz="1800">
              <a:solidFill>
                <a:srgbClr val="FFFFFF"/>
              </a:solidFill>
              <a:highlight>
                <a:srgbClr val="27C7BD"/>
              </a:highlight>
            </a:endParaRPr>
          </a:p>
        </p:txBody>
      </p:sp>
      <p:sp>
        <p:nvSpPr>
          <p:cNvPr id="326" name="Google Shape;326;p42"/>
          <p:cNvSpPr txBox="1"/>
          <p:nvPr>
            <p:ph idx="4294967295" type="body"/>
          </p:nvPr>
        </p:nvSpPr>
        <p:spPr>
          <a:xfrm>
            <a:off x="646175" y="1891525"/>
            <a:ext cx="23157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Travel inspiration and suggested destinations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27" name="Google Shape;327;p42"/>
          <p:cNvSpPr txBox="1"/>
          <p:nvPr>
            <p:ph type="title"/>
          </p:nvPr>
        </p:nvSpPr>
        <p:spPr>
          <a:xfrm>
            <a:off x="2532859" y="37350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highlight>
                  <a:schemeClr val="accent3"/>
                </a:highlight>
              </a:rPr>
              <a:t>Booking</a:t>
            </a:r>
            <a:endParaRPr b="1" i="1" sz="1800">
              <a:solidFill>
                <a:srgbClr val="FFFFFF"/>
              </a:solidFill>
              <a:highlight>
                <a:schemeClr val="accent3"/>
              </a:highlight>
            </a:endParaRPr>
          </a:p>
        </p:txBody>
      </p:sp>
      <p:sp>
        <p:nvSpPr>
          <p:cNvPr id="328" name="Google Shape;328;p42"/>
          <p:cNvSpPr txBox="1"/>
          <p:nvPr>
            <p:ph idx="4294967295" type="body"/>
          </p:nvPr>
        </p:nvSpPr>
        <p:spPr>
          <a:xfrm>
            <a:off x="2532859" y="40604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Translate conversations through your Android watch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29" name="Google Shape;329;p42"/>
          <p:cNvSpPr txBox="1"/>
          <p:nvPr>
            <p:ph type="title"/>
          </p:nvPr>
        </p:nvSpPr>
        <p:spPr>
          <a:xfrm>
            <a:off x="3664832" y="156611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highlight>
                  <a:schemeClr val="accent1"/>
                </a:highlight>
              </a:rPr>
              <a:t>Planning</a:t>
            </a:r>
            <a:endParaRPr b="1" i="1" sz="1800">
              <a:solidFill>
                <a:srgbClr val="FFFFFF"/>
              </a:solidFill>
              <a:highlight>
                <a:schemeClr val="accent1"/>
              </a:highlight>
            </a:endParaRPr>
          </a:p>
        </p:txBody>
      </p:sp>
      <p:sp>
        <p:nvSpPr>
          <p:cNvPr id="330" name="Google Shape;330;p42"/>
          <p:cNvSpPr txBox="1"/>
          <p:nvPr>
            <p:ph idx="4294967295" type="body"/>
          </p:nvPr>
        </p:nvSpPr>
        <p:spPr>
          <a:xfrm>
            <a:off x="3664824" y="189152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Translate text within an app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31" name="Google Shape;331;p42"/>
          <p:cNvSpPr txBox="1"/>
          <p:nvPr>
            <p:ph type="title"/>
          </p:nvPr>
        </p:nvSpPr>
        <p:spPr>
          <a:xfrm>
            <a:off x="5061672" y="373911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highlight>
                  <a:schemeClr val="accent6"/>
                </a:highlight>
              </a:rPr>
              <a:t>Travelling</a:t>
            </a:r>
            <a:endParaRPr b="1" i="1" sz="1800">
              <a:solidFill>
                <a:srgbClr val="FFFFFF"/>
              </a:solidFill>
              <a:highlight>
                <a:schemeClr val="accent6"/>
              </a:highlight>
            </a:endParaRPr>
          </a:p>
        </p:txBody>
      </p:sp>
      <p:sp>
        <p:nvSpPr>
          <p:cNvPr id="332" name="Google Shape;332;p42"/>
          <p:cNvSpPr txBox="1"/>
          <p:nvPr>
            <p:ph idx="4294967295" type="body"/>
          </p:nvPr>
        </p:nvSpPr>
        <p:spPr>
          <a:xfrm>
            <a:off x="5061675" y="4064525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Contextual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333" name="Google Shape;333;p42"/>
          <p:cNvCxnSpPr/>
          <p:nvPr/>
        </p:nvCxnSpPr>
        <p:spPr>
          <a:xfrm>
            <a:off x="2456650" y="3179800"/>
            <a:ext cx="0" cy="828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4" name="Google Shape;334;p42"/>
          <p:cNvCxnSpPr/>
          <p:nvPr/>
        </p:nvCxnSpPr>
        <p:spPr>
          <a:xfrm rot="10800000">
            <a:off x="3571525" y="1770425"/>
            <a:ext cx="0" cy="95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5" name="Google Shape;335;p42"/>
          <p:cNvCxnSpPr/>
          <p:nvPr/>
        </p:nvCxnSpPr>
        <p:spPr>
          <a:xfrm>
            <a:off x="4985475" y="3183875"/>
            <a:ext cx="0" cy="828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6" name="Google Shape;336;p42"/>
          <p:cNvSpPr/>
          <p:nvPr/>
        </p:nvSpPr>
        <p:spPr>
          <a:xfrm>
            <a:off x="465300" y="2734600"/>
            <a:ext cx="1608300" cy="44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Inspiration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7" name="Google Shape;337;p42"/>
          <p:cNvSpPr/>
          <p:nvPr/>
        </p:nvSpPr>
        <p:spPr>
          <a:xfrm>
            <a:off x="2073600" y="2734600"/>
            <a:ext cx="888300" cy="44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Booking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2961900" y="2734600"/>
            <a:ext cx="1458300" cy="44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Planning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4420200" y="2734600"/>
            <a:ext cx="2700900" cy="44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Travelling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0" name="Google Shape;340;p42"/>
          <p:cNvSpPr/>
          <p:nvPr/>
        </p:nvSpPr>
        <p:spPr>
          <a:xfrm>
            <a:off x="7121100" y="2734600"/>
            <a:ext cx="1549500" cy="4452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Review</a:t>
            </a:r>
            <a:endParaRPr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1" name="Google Shape;341;p42"/>
          <p:cNvSpPr txBox="1"/>
          <p:nvPr>
            <p:ph type="title"/>
          </p:nvPr>
        </p:nvSpPr>
        <p:spPr>
          <a:xfrm>
            <a:off x="7387857" y="1601425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FFFF"/>
                </a:solidFill>
                <a:highlight>
                  <a:srgbClr val="B4A7D6"/>
                </a:highlight>
              </a:rPr>
              <a:t>Review</a:t>
            </a:r>
            <a:endParaRPr b="1" i="1" sz="1800">
              <a:solidFill>
                <a:srgbClr val="FFFFFF"/>
              </a:solidFill>
              <a:highlight>
                <a:srgbClr val="B4A7D6"/>
              </a:highlight>
            </a:endParaRPr>
          </a:p>
        </p:txBody>
      </p:sp>
      <p:sp>
        <p:nvSpPr>
          <p:cNvPr id="342" name="Google Shape;342;p42"/>
          <p:cNvSpPr txBox="1"/>
          <p:nvPr>
            <p:ph idx="4294967295" type="body"/>
          </p:nvPr>
        </p:nvSpPr>
        <p:spPr>
          <a:xfrm>
            <a:off x="7446300" y="1926850"/>
            <a:ext cx="1505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Translate text within an app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343" name="Google Shape;343;p42"/>
          <p:cNvCxnSpPr/>
          <p:nvPr/>
        </p:nvCxnSpPr>
        <p:spPr>
          <a:xfrm rot="10800000">
            <a:off x="7294550" y="1805738"/>
            <a:ext cx="0" cy="95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idx="1" type="subTitle"/>
          </p:nvPr>
        </p:nvSpPr>
        <p:spPr>
          <a:xfrm>
            <a:off x="305375" y="1225225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Solve for one, extend to </a:t>
            </a:r>
            <a:r>
              <a:rPr b="1" i="1" lang="en" sz="4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many</a:t>
            </a:r>
            <a:endParaRPr b="1" i="1" sz="4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3000">
                <a:solidFill>
                  <a:schemeClr val="accen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Microsoft </a:t>
            </a:r>
            <a:br>
              <a:rPr i="1" lang="en" sz="3000">
                <a:solidFill>
                  <a:schemeClr val="accen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i="1" lang="en" sz="3000">
                <a:solidFill>
                  <a:schemeClr val="accen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Inclusive Design</a:t>
            </a:r>
            <a:endParaRPr i="1" sz="3000">
              <a:solidFill>
                <a:schemeClr val="accent2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349" name="Google Shape;349;p43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271" y="0"/>
            <a:ext cx="936242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5" y="738175"/>
            <a:ext cx="2511275" cy="7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675" y="454024"/>
            <a:ext cx="1330650" cy="1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1875" y="2494100"/>
            <a:ext cx="1556751" cy="15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650825" y="-1628543"/>
            <a:ext cx="27432011" cy="922811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Pepe, 29</a:t>
            </a:r>
            <a:br>
              <a:rPr b="1" lang="en" sz="28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2400">
                <a:solidFill>
                  <a:schemeClr val="accent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BARCELONA</a:t>
            </a:r>
            <a:endParaRPr sz="2400">
              <a:solidFill>
                <a:schemeClr val="accent2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Pepe is a very active person, he owns a restaurant in the city and is always busy at work or out with friends.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 </a:t>
            </a:r>
            <a:r>
              <a:rPr lang="en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loves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travel.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650825" y="-2993106"/>
            <a:ext cx="27432011" cy="92281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Pepe, 29</a:t>
            </a:r>
            <a:br>
              <a:rPr b="1" lang="en" sz="280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2400">
                <a:solidFill>
                  <a:schemeClr val="accent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BARCELONA</a:t>
            </a:r>
            <a:endParaRPr sz="2400">
              <a:solidFill>
                <a:schemeClr val="accent2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He’s also happens to have 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broken arm.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is it affecting his travel plans?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83100" y="1407925"/>
            <a:ext cx="64251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Accessibility</a:t>
            </a:r>
            <a:endParaRPr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283100" y="593100"/>
            <a:ext cx="58335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USER PROBLEM</a:t>
            </a:r>
            <a:endParaRPr b="0" sz="2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5675" y="3704325"/>
            <a:ext cx="2215597" cy="122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999" y="3706463"/>
            <a:ext cx="2212498" cy="122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325" y="3706013"/>
            <a:ext cx="2212507" cy="122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099" y="3701225"/>
            <a:ext cx="2215597" cy="123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0450" y="2406975"/>
            <a:ext cx="2215600" cy="12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6774" y="2405446"/>
            <a:ext cx="2215598" cy="122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3099" y="2406964"/>
            <a:ext cx="2215598" cy="122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83100" y="1407925"/>
            <a:ext cx="64251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Accessibility</a:t>
            </a:r>
            <a:endParaRPr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283100" y="593100"/>
            <a:ext cx="58335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USER PROBLEM</a:t>
            </a:r>
            <a:endParaRPr b="0" sz="2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2261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283100" y="1407925"/>
            <a:ext cx="64251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Accessibility</a:t>
            </a:r>
            <a:endParaRPr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83100" y="593100"/>
            <a:ext cx="58335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USER PROBLEM</a:t>
            </a:r>
            <a:endParaRPr b="0" sz="24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2261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/>
          <p:nvPr/>
        </p:nvSpPr>
        <p:spPr>
          <a:xfrm>
            <a:off x="614625" y="1252800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4756750" y="1252800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7583350" y="1252800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614625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2000600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3328350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756750" y="3942075"/>
            <a:ext cx="1078200" cy="98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Why should Pepe’s disability </a:t>
            </a:r>
            <a:r>
              <a:rPr i="1" lang="en" sz="6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affect his </a:t>
            </a:r>
            <a:br>
              <a:rPr i="1" lang="en" sz="6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1" lang="en" sz="6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love for travel?</a:t>
            </a:r>
            <a:endParaRPr i="1" sz="6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